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437" r:id="rId2"/>
    <p:sldId id="438" r:id="rId3"/>
    <p:sldId id="439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464" r:id="rId29"/>
    <p:sldId id="465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093D78-3A62-4602-ABCA-5488C37E66DF}">
  <a:tblStyle styleId="{67093D78-3A62-4602-ABCA-5488C37E66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iltermaker.fr/qu-est-ce-que-le-web3/le-metaverse/5-exemples-de-metavers-qui-existent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1d87aaaf13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1d87aaaf13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d87aaaf13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1d87aaaf13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2072e95ac0e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2072e95ac0e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072e95ac0e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2072e95ac0e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d87aaaf13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d87aaaf13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2082ebb48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2082ebb48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2082ebb488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2082ebb488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2082ebb488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2082ebb488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1d87aaaf13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1d87aaaf13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1d87aaaf13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1d87aaaf13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2082ebb488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" name="Google Shape;2670;g2082ebb488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2072e95ac0e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2072e95ac0e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2082ebb488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2082ebb488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2082ebb4881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2082ebb4881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2082ebb488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" name="Google Shape;2699;g2082ebb488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2082ebb4881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2082ebb4881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2082ebb488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2082ebb488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2082ebb4881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2082ebb4881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2082ebb4881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2082ebb4881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2072e95ac0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2072e95ac0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https://filtermaker.fr/qu-est-ce-que-le-web3/le-metaverse/5-exemples-de-metavers-qui-existent/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206b2b6ba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206b2b6ba5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2082ebb488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2082ebb488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1d87aaaf1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1d87aaaf1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2072e95ac0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2072e95ac0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1d87aaaf13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1d87aaaf13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2082ebb48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2082ebb48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2082ebb488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2082ebb488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2082ebb488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2082ebb488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2082ebb488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2082ebb488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94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5673600" cy="18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40"/>
              <a:t>Cours 5 : Les NFT </a:t>
            </a:r>
            <a:endParaRPr sz="3040"/>
          </a:p>
        </p:txBody>
      </p:sp>
      <p:sp>
        <p:nvSpPr>
          <p:cNvPr id="2414" name="Google Shape;2414;p194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MsC2 DEIA - ECE Paris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cours de Yann FORNIER</a:t>
            </a:r>
            <a:endParaRPr/>
          </a:p>
        </p:txBody>
      </p:sp>
      <p:sp>
        <p:nvSpPr>
          <p:cNvPr id="2415" name="Google Shape;2415;p194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20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NFT d’art &amp; NFT techniques</a:t>
            </a:r>
            <a:endParaRPr/>
          </a:p>
        </p:txBody>
      </p:sp>
      <p:sp>
        <p:nvSpPr>
          <p:cNvPr id="2502" name="Google Shape;2502;p203"/>
          <p:cNvSpPr txBox="1">
            <a:spLocks noGrp="1"/>
          </p:cNvSpPr>
          <p:nvPr>
            <p:ph type="body" idx="1"/>
          </p:nvPr>
        </p:nvSpPr>
        <p:spPr>
          <a:xfrm>
            <a:off x="1297500" y="2399588"/>
            <a:ext cx="3882900" cy="11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Au-delà de l’art et de la vision publique des NFT popularisés par les collections Bored Apes et Crypto Punks, on retrouve des projets visant à développer le web 3.0.</a:t>
            </a:r>
            <a:endParaRPr/>
          </a:p>
        </p:txBody>
      </p:sp>
      <p:pic>
        <p:nvPicPr>
          <p:cNvPr id="2503" name="Google Shape;250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650" y="2184000"/>
            <a:ext cx="29527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203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20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Unstoppable Domains</a:t>
            </a:r>
            <a:endParaRPr/>
          </a:p>
        </p:txBody>
      </p:sp>
      <p:sp>
        <p:nvSpPr>
          <p:cNvPr id="2510" name="Google Shape;2510;p204"/>
          <p:cNvSpPr txBox="1">
            <a:spLocks noGrp="1"/>
          </p:cNvSpPr>
          <p:nvPr>
            <p:ph type="body" idx="1"/>
          </p:nvPr>
        </p:nvSpPr>
        <p:spPr>
          <a:xfrm>
            <a:off x="1282488" y="1990938"/>
            <a:ext cx="3941700" cy="1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Unstoppable Domains est une entreprise qui travaille dans le Web 3.0 et qui permet d’acheter des noms de domaine uniques sous la forme de NFT.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On peut venir héberger son site web dans la blockchain sous la forme d’un NFT. </a:t>
            </a:r>
            <a:endParaRPr/>
          </a:p>
        </p:txBody>
      </p:sp>
      <p:pic>
        <p:nvPicPr>
          <p:cNvPr id="2511" name="Google Shape;251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663" y="2038738"/>
            <a:ext cx="29527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2" name="Google Shape;2512;p204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20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Unstoppable Domains</a:t>
            </a:r>
            <a:endParaRPr/>
          </a:p>
        </p:txBody>
      </p:sp>
      <p:sp>
        <p:nvSpPr>
          <p:cNvPr id="2518" name="Google Shape;2518;p20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19" name="Google Shape;2519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40" y="0"/>
            <a:ext cx="72671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205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20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3.0 - Objectif et réalité </a:t>
            </a:r>
            <a:endParaRPr/>
          </a:p>
        </p:txBody>
      </p:sp>
      <p:sp>
        <p:nvSpPr>
          <p:cNvPr id="2526" name="Google Shape;2526;p20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 Web 3.0 doit succéder au web 2.0 comme plateforme décentralisée de l’internet.</a:t>
            </a:r>
            <a:endParaRPr/>
          </a:p>
        </p:txBody>
      </p:sp>
      <p:sp>
        <p:nvSpPr>
          <p:cNvPr id="2527" name="Google Shape;2527;p206"/>
          <p:cNvSpPr/>
          <p:nvPr/>
        </p:nvSpPr>
        <p:spPr>
          <a:xfrm>
            <a:off x="2728650" y="2413500"/>
            <a:ext cx="3686700" cy="196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Web 2.0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“Centralisé”</a:t>
            </a:r>
            <a:endParaRPr b="1"/>
          </a:p>
        </p:txBody>
      </p:sp>
      <p:sp>
        <p:nvSpPr>
          <p:cNvPr id="2528" name="Google Shape;2528;p206"/>
          <p:cNvSpPr/>
          <p:nvPr/>
        </p:nvSpPr>
        <p:spPr>
          <a:xfrm>
            <a:off x="4086400" y="2571750"/>
            <a:ext cx="862200" cy="425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Twitch</a:t>
            </a:r>
            <a:endParaRPr/>
          </a:p>
        </p:txBody>
      </p:sp>
      <p:sp>
        <p:nvSpPr>
          <p:cNvPr id="2529" name="Google Shape;2529;p206"/>
          <p:cNvSpPr/>
          <p:nvPr/>
        </p:nvSpPr>
        <p:spPr>
          <a:xfrm>
            <a:off x="3069400" y="2709275"/>
            <a:ext cx="944400" cy="425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YouTube</a:t>
            </a:r>
            <a:endParaRPr/>
          </a:p>
        </p:txBody>
      </p:sp>
      <p:sp>
        <p:nvSpPr>
          <p:cNvPr id="2530" name="Google Shape;2530;p206"/>
          <p:cNvSpPr/>
          <p:nvPr/>
        </p:nvSpPr>
        <p:spPr>
          <a:xfrm>
            <a:off x="4512550" y="3841075"/>
            <a:ext cx="862200" cy="425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Google</a:t>
            </a:r>
            <a:endParaRPr/>
          </a:p>
        </p:txBody>
      </p:sp>
      <p:sp>
        <p:nvSpPr>
          <p:cNvPr id="2531" name="Google Shape;2531;p206"/>
          <p:cNvSpPr/>
          <p:nvPr/>
        </p:nvSpPr>
        <p:spPr>
          <a:xfrm>
            <a:off x="5021200" y="2704313"/>
            <a:ext cx="862200" cy="425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Amazon</a:t>
            </a:r>
            <a:endParaRPr sz="1300"/>
          </a:p>
        </p:txBody>
      </p:sp>
      <p:sp>
        <p:nvSpPr>
          <p:cNvPr id="2532" name="Google Shape;2532;p206"/>
          <p:cNvSpPr/>
          <p:nvPr/>
        </p:nvSpPr>
        <p:spPr>
          <a:xfrm>
            <a:off x="3493100" y="3772800"/>
            <a:ext cx="862200" cy="425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Meta</a:t>
            </a:r>
            <a:endParaRPr/>
          </a:p>
        </p:txBody>
      </p:sp>
      <p:sp>
        <p:nvSpPr>
          <p:cNvPr id="2533" name="Google Shape;2533;p206"/>
          <p:cNvSpPr/>
          <p:nvPr/>
        </p:nvSpPr>
        <p:spPr>
          <a:xfrm>
            <a:off x="3110500" y="3295100"/>
            <a:ext cx="862200" cy="425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Apple</a:t>
            </a:r>
            <a:endParaRPr/>
          </a:p>
        </p:txBody>
      </p:sp>
      <p:sp>
        <p:nvSpPr>
          <p:cNvPr id="2534" name="Google Shape;2534;p206"/>
          <p:cNvSpPr/>
          <p:nvPr/>
        </p:nvSpPr>
        <p:spPr>
          <a:xfrm>
            <a:off x="5308675" y="3223113"/>
            <a:ext cx="862200" cy="425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Netflix</a:t>
            </a:r>
            <a:endParaRPr sz="1300"/>
          </a:p>
        </p:txBody>
      </p:sp>
      <p:sp>
        <p:nvSpPr>
          <p:cNvPr id="2535" name="Google Shape;2535;p206"/>
          <p:cNvSpPr/>
          <p:nvPr/>
        </p:nvSpPr>
        <p:spPr>
          <a:xfrm>
            <a:off x="485600" y="2046150"/>
            <a:ext cx="1050600" cy="42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6" name="Google Shape;2536;p206"/>
          <p:cNvSpPr/>
          <p:nvPr/>
        </p:nvSpPr>
        <p:spPr>
          <a:xfrm>
            <a:off x="246900" y="3415375"/>
            <a:ext cx="1050600" cy="42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7" name="Google Shape;2537;p206"/>
          <p:cNvSpPr/>
          <p:nvPr/>
        </p:nvSpPr>
        <p:spPr>
          <a:xfrm>
            <a:off x="1028250" y="4266775"/>
            <a:ext cx="1050600" cy="42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8" name="Google Shape;2538;p206"/>
          <p:cNvSpPr/>
          <p:nvPr/>
        </p:nvSpPr>
        <p:spPr>
          <a:xfrm>
            <a:off x="6918775" y="2046150"/>
            <a:ext cx="1050600" cy="42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39" name="Google Shape;2539;p206"/>
          <p:cNvSpPr/>
          <p:nvPr/>
        </p:nvSpPr>
        <p:spPr>
          <a:xfrm>
            <a:off x="7506850" y="2941825"/>
            <a:ext cx="1050600" cy="42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0" name="Google Shape;2540;p206"/>
          <p:cNvSpPr/>
          <p:nvPr/>
        </p:nvSpPr>
        <p:spPr>
          <a:xfrm>
            <a:off x="7017875" y="4316100"/>
            <a:ext cx="1050600" cy="42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41" name="Google Shape;2541;p206"/>
          <p:cNvCxnSpPr>
            <a:stCxn id="2535" idx="3"/>
            <a:endCxn id="2528" idx="0"/>
          </p:cNvCxnSpPr>
          <p:nvPr/>
        </p:nvCxnSpPr>
        <p:spPr>
          <a:xfrm>
            <a:off x="1536200" y="2259000"/>
            <a:ext cx="2981400" cy="3129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2" name="Google Shape;2542;p206"/>
          <p:cNvCxnSpPr>
            <a:stCxn id="2536" idx="3"/>
            <a:endCxn id="2533" idx="1"/>
          </p:cNvCxnSpPr>
          <p:nvPr/>
        </p:nvCxnSpPr>
        <p:spPr>
          <a:xfrm rot="10800000" flipH="1">
            <a:off x="1297500" y="3507925"/>
            <a:ext cx="1812900" cy="1203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3" name="Google Shape;2543;p206"/>
          <p:cNvCxnSpPr>
            <a:stCxn id="2537" idx="3"/>
            <a:endCxn id="2532" idx="2"/>
          </p:cNvCxnSpPr>
          <p:nvPr/>
        </p:nvCxnSpPr>
        <p:spPr>
          <a:xfrm rot="10800000" flipH="1">
            <a:off x="2078850" y="4198525"/>
            <a:ext cx="1845300" cy="2811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4" name="Google Shape;2544;p206"/>
          <p:cNvCxnSpPr>
            <a:stCxn id="2540" idx="1"/>
            <a:endCxn id="2530" idx="2"/>
          </p:cNvCxnSpPr>
          <p:nvPr/>
        </p:nvCxnSpPr>
        <p:spPr>
          <a:xfrm rot="10800000">
            <a:off x="4943675" y="4266750"/>
            <a:ext cx="2074200" cy="2622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5" name="Google Shape;2545;p206"/>
          <p:cNvCxnSpPr>
            <a:stCxn id="2539" idx="1"/>
            <a:endCxn id="2534" idx="3"/>
          </p:cNvCxnSpPr>
          <p:nvPr/>
        </p:nvCxnSpPr>
        <p:spPr>
          <a:xfrm flipH="1">
            <a:off x="6170950" y="3154675"/>
            <a:ext cx="1335900" cy="2814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6" name="Google Shape;2546;p206"/>
          <p:cNvCxnSpPr>
            <a:stCxn id="2538" idx="1"/>
            <a:endCxn id="2531" idx="0"/>
          </p:cNvCxnSpPr>
          <p:nvPr/>
        </p:nvCxnSpPr>
        <p:spPr>
          <a:xfrm flipH="1">
            <a:off x="5452375" y="2259000"/>
            <a:ext cx="1466400" cy="4452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47" name="Google Shape;2547;p206"/>
          <p:cNvSpPr txBox="1"/>
          <p:nvPr/>
        </p:nvSpPr>
        <p:spPr>
          <a:xfrm>
            <a:off x="2377200" y="1967025"/>
            <a:ext cx="124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Crée un compte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8" name="Google Shape;2548;p206"/>
          <p:cNvSpPr txBox="1"/>
          <p:nvPr/>
        </p:nvSpPr>
        <p:spPr>
          <a:xfrm>
            <a:off x="5769275" y="1954700"/>
            <a:ext cx="124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S’abonne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9" name="Google Shape;2549;p206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207"/>
          <p:cNvSpPr/>
          <p:nvPr/>
        </p:nvSpPr>
        <p:spPr>
          <a:xfrm>
            <a:off x="663975" y="1887875"/>
            <a:ext cx="1258500" cy="81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5" name="Google Shape;2555;p207"/>
          <p:cNvSpPr/>
          <p:nvPr/>
        </p:nvSpPr>
        <p:spPr>
          <a:xfrm>
            <a:off x="834825" y="2284625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56" name="Google Shape;2556;p207"/>
          <p:cNvSpPr/>
          <p:nvPr/>
        </p:nvSpPr>
        <p:spPr>
          <a:xfrm>
            <a:off x="7654550" y="1932325"/>
            <a:ext cx="1258500" cy="1368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7" name="Google Shape;2557;p207"/>
          <p:cNvSpPr/>
          <p:nvPr/>
        </p:nvSpPr>
        <p:spPr>
          <a:xfrm>
            <a:off x="7825400" y="2329075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58" name="Google Shape;2558;p207"/>
          <p:cNvSpPr/>
          <p:nvPr/>
        </p:nvSpPr>
        <p:spPr>
          <a:xfrm>
            <a:off x="7825400" y="2633425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59" name="Google Shape;2559;p207"/>
          <p:cNvSpPr/>
          <p:nvPr/>
        </p:nvSpPr>
        <p:spPr>
          <a:xfrm>
            <a:off x="7825400" y="2937775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60" name="Google Shape;2560;p207"/>
          <p:cNvSpPr/>
          <p:nvPr/>
        </p:nvSpPr>
        <p:spPr>
          <a:xfrm>
            <a:off x="4160050" y="393750"/>
            <a:ext cx="1258500" cy="1121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1" name="Google Shape;2561;p207"/>
          <p:cNvSpPr/>
          <p:nvPr/>
        </p:nvSpPr>
        <p:spPr>
          <a:xfrm>
            <a:off x="4330900" y="790500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62" name="Google Shape;2562;p207"/>
          <p:cNvSpPr/>
          <p:nvPr/>
        </p:nvSpPr>
        <p:spPr>
          <a:xfrm>
            <a:off x="4330900" y="1091550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63" name="Google Shape;2563;p207"/>
          <p:cNvSpPr/>
          <p:nvPr/>
        </p:nvSpPr>
        <p:spPr>
          <a:xfrm>
            <a:off x="2461525" y="4121175"/>
            <a:ext cx="1258500" cy="817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4" name="Google Shape;2564;p207"/>
          <p:cNvSpPr/>
          <p:nvPr/>
        </p:nvSpPr>
        <p:spPr>
          <a:xfrm>
            <a:off x="2632375" y="4517925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65" name="Google Shape;2565;p207"/>
          <p:cNvSpPr/>
          <p:nvPr/>
        </p:nvSpPr>
        <p:spPr>
          <a:xfrm>
            <a:off x="5418550" y="3572075"/>
            <a:ext cx="1258500" cy="1368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Utilisateur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6" name="Google Shape;2566;p207"/>
          <p:cNvSpPr/>
          <p:nvPr/>
        </p:nvSpPr>
        <p:spPr>
          <a:xfrm>
            <a:off x="5589400" y="3968825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67" name="Google Shape;2567;p207"/>
          <p:cNvSpPr/>
          <p:nvPr/>
        </p:nvSpPr>
        <p:spPr>
          <a:xfrm>
            <a:off x="5589400" y="4273175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68" name="Google Shape;2568;p207"/>
          <p:cNvSpPr/>
          <p:nvPr/>
        </p:nvSpPr>
        <p:spPr>
          <a:xfrm>
            <a:off x="5589400" y="4577525"/>
            <a:ext cx="916800" cy="25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Wallet</a:t>
            </a:r>
            <a:endParaRPr sz="1200"/>
          </a:p>
        </p:txBody>
      </p:sp>
      <p:sp>
        <p:nvSpPr>
          <p:cNvPr id="2569" name="Google Shape;2569;p20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1626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3.0</a:t>
            </a:r>
            <a:endParaRPr/>
          </a:p>
        </p:txBody>
      </p:sp>
      <p:sp>
        <p:nvSpPr>
          <p:cNvPr id="2570" name="Google Shape;2570;p207"/>
          <p:cNvSpPr/>
          <p:nvPr/>
        </p:nvSpPr>
        <p:spPr>
          <a:xfrm>
            <a:off x="2714125" y="2166725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71" name="Google Shape;2571;p207"/>
          <p:cNvSpPr/>
          <p:nvPr/>
        </p:nvSpPr>
        <p:spPr>
          <a:xfrm>
            <a:off x="3332325" y="3078575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72" name="Google Shape;2572;p207"/>
          <p:cNvSpPr/>
          <p:nvPr/>
        </p:nvSpPr>
        <p:spPr>
          <a:xfrm>
            <a:off x="4085625" y="2284625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73" name="Google Shape;2573;p207"/>
          <p:cNvSpPr/>
          <p:nvPr/>
        </p:nvSpPr>
        <p:spPr>
          <a:xfrm>
            <a:off x="5184338" y="1887875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74" name="Google Shape;2574;p207"/>
          <p:cNvSpPr/>
          <p:nvPr/>
        </p:nvSpPr>
        <p:spPr>
          <a:xfrm>
            <a:off x="6168025" y="2778125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75" name="Google Shape;2575;p207"/>
          <p:cNvSpPr/>
          <p:nvPr/>
        </p:nvSpPr>
        <p:spPr>
          <a:xfrm>
            <a:off x="6548350" y="1307850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76" name="Google Shape;2576;p207"/>
          <p:cNvSpPr/>
          <p:nvPr/>
        </p:nvSpPr>
        <p:spPr>
          <a:xfrm>
            <a:off x="1616725" y="3285700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77" name="Google Shape;2577;p207"/>
          <p:cNvSpPr/>
          <p:nvPr/>
        </p:nvSpPr>
        <p:spPr>
          <a:xfrm>
            <a:off x="2370025" y="1349250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78" name="Google Shape;2578;p207"/>
          <p:cNvSpPr/>
          <p:nvPr/>
        </p:nvSpPr>
        <p:spPr>
          <a:xfrm>
            <a:off x="7301650" y="3627675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79" name="Google Shape;2579;p207"/>
          <p:cNvSpPr/>
          <p:nvPr/>
        </p:nvSpPr>
        <p:spPr>
          <a:xfrm>
            <a:off x="4107213" y="4014550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80" name="Google Shape;2580;p207"/>
          <p:cNvSpPr/>
          <p:nvPr/>
        </p:nvSpPr>
        <p:spPr>
          <a:xfrm>
            <a:off x="6071550" y="393750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81" name="Google Shape;2581;p207"/>
          <p:cNvSpPr/>
          <p:nvPr/>
        </p:nvSpPr>
        <p:spPr>
          <a:xfrm>
            <a:off x="8054950" y="887250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82" name="Google Shape;2582;p207"/>
          <p:cNvSpPr/>
          <p:nvPr/>
        </p:nvSpPr>
        <p:spPr>
          <a:xfrm>
            <a:off x="311175" y="3475325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83" name="Google Shape;2583;p207"/>
          <p:cNvSpPr/>
          <p:nvPr/>
        </p:nvSpPr>
        <p:spPr>
          <a:xfrm>
            <a:off x="7825400" y="4400025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sp>
        <p:nvSpPr>
          <p:cNvPr id="2584" name="Google Shape;2584;p207"/>
          <p:cNvSpPr/>
          <p:nvPr/>
        </p:nvSpPr>
        <p:spPr>
          <a:xfrm>
            <a:off x="1064475" y="4283325"/>
            <a:ext cx="753300" cy="493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Dapp</a:t>
            </a:r>
            <a:endParaRPr/>
          </a:p>
        </p:txBody>
      </p:sp>
      <p:cxnSp>
        <p:nvCxnSpPr>
          <p:cNvPr id="2585" name="Google Shape;2585;p207"/>
          <p:cNvCxnSpPr>
            <a:stCxn id="2555" idx="3"/>
            <a:endCxn id="2577" idx="1"/>
          </p:cNvCxnSpPr>
          <p:nvPr/>
        </p:nvCxnSpPr>
        <p:spPr>
          <a:xfrm rot="10800000" flipH="1">
            <a:off x="1751625" y="1595975"/>
            <a:ext cx="618300" cy="81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6" name="Google Shape;2586;p207"/>
          <p:cNvCxnSpPr>
            <a:stCxn id="2555" idx="3"/>
            <a:endCxn id="2576" idx="0"/>
          </p:cNvCxnSpPr>
          <p:nvPr/>
        </p:nvCxnSpPr>
        <p:spPr>
          <a:xfrm>
            <a:off x="1751625" y="2413475"/>
            <a:ext cx="241800" cy="8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7" name="Google Shape;2587;p207"/>
          <p:cNvCxnSpPr>
            <a:stCxn id="2566" idx="3"/>
            <a:endCxn id="2578" idx="1"/>
          </p:cNvCxnSpPr>
          <p:nvPr/>
        </p:nvCxnSpPr>
        <p:spPr>
          <a:xfrm rot="10800000" flipH="1">
            <a:off x="6506200" y="3874475"/>
            <a:ext cx="795600" cy="22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8" name="Google Shape;2588;p207"/>
          <p:cNvCxnSpPr>
            <a:stCxn id="2567" idx="1"/>
            <a:endCxn id="2579" idx="3"/>
          </p:cNvCxnSpPr>
          <p:nvPr/>
        </p:nvCxnSpPr>
        <p:spPr>
          <a:xfrm rot="10800000">
            <a:off x="4860400" y="4261325"/>
            <a:ext cx="729000" cy="14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9" name="Google Shape;2589;p207"/>
          <p:cNvCxnSpPr>
            <a:stCxn id="2568" idx="1"/>
            <a:endCxn id="2564" idx="3"/>
          </p:cNvCxnSpPr>
          <p:nvPr/>
        </p:nvCxnSpPr>
        <p:spPr>
          <a:xfrm rot="10800000">
            <a:off x="3549100" y="4646675"/>
            <a:ext cx="2040300" cy="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0" name="Google Shape;2590;p207"/>
          <p:cNvCxnSpPr>
            <a:stCxn id="2561" idx="1"/>
            <a:endCxn id="2577" idx="3"/>
          </p:cNvCxnSpPr>
          <p:nvPr/>
        </p:nvCxnSpPr>
        <p:spPr>
          <a:xfrm flipH="1">
            <a:off x="3123400" y="919350"/>
            <a:ext cx="12075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1" name="Google Shape;2591;p207"/>
          <p:cNvCxnSpPr>
            <a:stCxn id="2562" idx="1"/>
            <a:endCxn id="2570" idx="3"/>
          </p:cNvCxnSpPr>
          <p:nvPr/>
        </p:nvCxnSpPr>
        <p:spPr>
          <a:xfrm flipH="1">
            <a:off x="3467500" y="1220400"/>
            <a:ext cx="863400" cy="11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2" name="Google Shape;2592;p207"/>
          <p:cNvCxnSpPr>
            <a:stCxn id="2562" idx="3"/>
            <a:endCxn id="2575" idx="1"/>
          </p:cNvCxnSpPr>
          <p:nvPr/>
        </p:nvCxnSpPr>
        <p:spPr>
          <a:xfrm>
            <a:off x="5247700" y="1220400"/>
            <a:ext cx="130080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3" name="Google Shape;2593;p207"/>
          <p:cNvCxnSpPr>
            <a:stCxn id="2572" idx="3"/>
            <a:endCxn id="2574" idx="1"/>
          </p:cNvCxnSpPr>
          <p:nvPr/>
        </p:nvCxnSpPr>
        <p:spPr>
          <a:xfrm>
            <a:off x="4838925" y="2531375"/>
            <a:ext cx="1329000" cy="4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4" name="Google Shape;2594;p207"/>
          <p:cNvCxnSpPr>
            <a:stCxn id="2558" idx="1"/>
            <a:endCxn id="2574" idx="3"/>
          </p:cNvCxnSpPr>
          <p:nvPr/>
        </p:nvCxnSpPr>
        <p:spPr>
          <a:xfrm flipH="1">
            <a:off x="6921200" y="2762275"/>
            <a:ext cx="904200" cy="26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5" name="Google Shape;2595;p207"/>
          <p:cNvCxnSpPr>
            <a:stCxn id="2557" idx="1"/>
            <a:endCxn id="2575" idx="3"/>
          </p:cNvCxnSpPr>
          <p:nvPr/>
        </p:nvCxnSpPr>
        <p:spPr>
          <a:xfrm rot="10800000">
            <a:off x="7301600" y="1554625"/>
            <a:ext cx="523800" cy="9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6" name="Google Shape;2596;p207"/>
          <p:cNvCxnSpPr>
            <a:stCxn id="2559" idx="2"/>
            <a:endCxn id="2583" idx="0"/>
          </p:cNvCxnSpPr>
          <p:nvPr/>
        </p:nvCxnSpPr>
        <p:spPr>
          <a:xfrm flipH="1">
            <a:off x="8202200" y="3195475"/>
            <a:ext cx="81600" cy="120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7" name="Google Shape;2597;p207"/>
          <p:cNvCxnSpPr>
            <a:stCxn id="2580" idx="3"/>
            <a:endCxn id="2581" idx="1"/>
          </p:cNvCxnSpPr>
          <p:nvPr/>
        </p:nvCxnSpPr>
        <p:spPr>
          <a:xfrm>
            <a:off x="6824850" y="640500"/>
            <a:ext cx="1230000" cy="4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8" name="Google Shape;2598;p207"/>
          <p:cNvSpPr/>
          <p:nvPr/>
        </p:nvSpPr>
        <p:spPr>
          <a:xfrm>
            <a:off x="2427838" y="2080463"/>
            <a:ext cx="2556300" cy="155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207"/>
          <p:cNvSpPr txBox="1"/>
          <p:nvPr/>
        </p:nvSpPr>
        <p:spPr>
          <a:xfrm>
            <a:off x="3203738" y="2691377"/>
            <a:ext cx="153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Ethereum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0" name="Google Shape;2600;p207"/>
          <p:cNvSpPr/>
          <p:nvPr/>
        </p:nvSpPr>
        <p:spPr>
          <a:xfrm>
            <a:off x="5937650" y="109050"/>
            <a:ext cx="2975400" cy="173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07"/>
          <p:cNvSpPr txBox="1"/>
          <p:nvPr/>
        </p:nvSpPr>
        <p:spPr>
          <a:xfrm>
            <a:off x="7211588" y="155527"/>
            <a:ext cx="1530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Binance Smart Chain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2" name="Google Shape;2602;p207"/>
          <p:cNvSpPr/>
          <p:nvPr/>
        </p:nvSpPr>
        <p:spPr>
          <a:xfrm>
            <a:off x="6921198" y="3477875"/>
            <a:ext cx="2141400" cy="155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207"/>
          <p:cNvSpPr txBox="1"/>
          <p:nvPr/>
        </p:nvSpPr>
        <p:spPr>
          <a:xfrm>
            <a:off x="7048088" y="4290502"/>
            <a:ext cx="153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Solana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4" name="Google Shape;2604;p207"/>
          <p:cNvSpPr txBox="1"/>
          <p:nvPr/>
        </p:nvSpPr>
        <p:spPr>
          <a:xfrm rot="-1863984">
            <a:off x="3124612" y="1008149"/>
            <a:ext cx="1005172" cy="3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 connecte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5" name="Google Shape;2605;p207"/>
          <p:cNvSpPr txBox="1"/>
          <p:nvPr/>
        </p:nvSpPr>
        <p:spPr>
          <a:xfrm rot="-996747">
            <a:off x="6830212" y="2650980"/>
            <a:ext cx="1005259" cy="35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 connecte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6" name="Google Shape;2606;p207"/>
          <p:cNvSpPr txBox="1"/>
          <p:nvPr/>
        </p:nvSpPr>
        <p:spPr>
          <a:xfrm rot="1292459">
            <a:off x="5141000" y="2529723"/>
            <a:ext cx="870177" cy="6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Bridge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Extra Blockchain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7" name="Google Shape;2607;p207"/>
          <p:cNvSpPr txBox="1"/>
          <p:nvPr/>
        </p:nvSpPr>
        <p:spPr>
          <a:xfrm rot="1292739">
            <a:off x="6819523" y="622711"/>
            <a:ext cx="1260475" cy="52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Bridge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Intra Blockchain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8" name="Google Shape;2608;p207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208"/>
          <p:cNvSpPr/>
          <p:nvPr/>
        </p:nvSpPr>
        <p:spPr>
          <a:xfrm>
            <a:off x="2378500" y="1575750"/>
            <a:ext cx="4083000" cy="267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promesses du Web 3.0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4" name="Google Shape;2614;p20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3.0 - Objectif et Réalité</a:t>
            </a:r>
            <a:endParaRPr/>
          </a:p>
        </p:txBody>
      </p:sp>
      <p:sp>
        <p:nvSpPr>
          <p:cNvPr id="2615" name="Google Shape;2615;p208"/>
          <p:cNvSpPr/>
          <p:nvPr/>
        </p:nvSpPr>
        <p:spPr>
          <a:xfrm>
            <a:off x="2869000" y="2219950"/>
            <a:ext cx="3102000" cy="37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Décentralisé</a:t>
            </a:r>
            <a:endParaRPr/>
          </a:p>
        </p:txBody>
      </p:sp>
      <p:sp>
        <p:nvSpPr>
          <p:cNvPr id="2616" name="Google Shape;2616;p208"/>
          <p:cNvSpPr/>
          <p:nvPr/>
        </p:nvSpPr>
        <p:spPr>
          <a:xfrm>
            <a:off x="2869000" y="2689475"/>
            <a:ext cx="3102000" cy="37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Sécurisé</a:t>
            </a:r>
            <a:endParaRPr/>
          </a:p>
        </p:txBody>
      </p:sp>
      <p:sp>
        <p:nvSpPr>
          <p:cNvPr id="2617" name="Google Shape;2617;p208"/>
          <p:cNvSpPr/>
          <p:nvPr/>
        </p:nvSpPr>
        <p:spPr>
          <a:xfrm>
            <a:off x="2869000" y="3159000"/>
            <a:ext cx="3102000" cy="37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Privé</a:t>
            </a:r>
            <a:endParaRPr/>
          </a:p>
        </p:txBody>
      </p:sp>
      <p:sp>
        <p:nvSpPr>
          <p:cNvPr id="2618" name="Google Shape;2618;p208"/>
          <p:cNvSpPr/>
          <p:nvPr/>
        </p:nvSpPr>
        <p:spPr>
          <a:xfrm>
            <a:off x="2869000" y="3628525"/>
            <a:ext cx="3102000" cy="37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Rapidité</a:t>
            </a:r>
            <a:endParaRPr/>
          </a:p>
        </p:txBody>
      </p:sp>
      <p:sp>
        <p:nvSpPr>
          <p:cNvPr id="2619" name="Google Shape;2619;p208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20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2.0 versus Web 3.0</a:t>
            </a:r>
            <a:endParaRPr/>
          </a:p>
        </p:txBody>
      </p:sp>
      <p:sp>
        <p:nvSpPr>
          <p:cNvPr id="2625" name="Google Shape;2625;p209"/>
          <p:cNvSpPr/>
          <p:nvPr/>
        </p:nvSpPr>
        <p:spPr>
          <a:xfrm>
            <a:off x="1297500" y="1209075"/>
            <a:ext cx="1476600" cy="3310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2.0</a:t>
            </a:r>
            <a:endParaRPr/>
          </a:p>
        </p:txBody>
      </p:sp>
      <p:sp>
        <p:nvSpPr>
          <p:cNvPr id="2626" name="Google Shape;2626;p209"/>
          <p:cNvSpPr/>
          <p:nvPr/>
        </p:nvSpPr>
        <p:spPr>
          <a:xfrm>
            <a:off x="1463025" y="1674875"/>
            <a:ext cx="1145400" cy="43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Spotify</a:t>
            </a:r>
            <a:endParaRPr/>
          </a:p>
        </p:txBody>
      </p:sp>
      <p:sp>
        <p:nvSpPr>
          <p:cNvPr id="2627" name="Google Shape;2627;p209"/>
          <p:cNvSpPr/>
          <p:nvPr/>
        </p:nvSpPr>
        <p:spPr>
          <a:xfrm>
            <a:off x="1463175" y="2213775"/>
            <a:ext cx="1145400" cy="43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WhatsApp</a:t>
            </a:r>
            <a:endParaRPr/>
          </a:p>
        </p:txBody>
      </p:sp>
      <p:sp>
        <p:nvSpPr>
          <p:cNvPr id="2628" name="Google Shape;2628;p209"/>
          <p:cNvSpPr/>
          <p:nvPr/>
        </p:nvSpPr>
        <p:spPr>
          <a:xfrm>
            <a:off x="1463175" y="2752675"/>
            <a:ext cx="1145400" cy="43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Google</a:t>
            </a:r>
            <a:endParaRPr/>
          </a:p>
        </p:txBody>
      </p:sp>
      <p:sp>
        <p:nvSpPr>
          <p:cNvPr id="2629" name="Google Shape;2629;p209"/>
          <p:cNvSpPr/>
          <p:nvPr/>
        </p:nvSpPr>
        <p:spPr>
          <a:xfrm>
            <a:off x="1463175" y="3291575"/>
            <a:ext cx="1145400" cy="43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Youtube</a:t>
            </a:r>
            <a:endParaRPr/>
          </a:p>
        </p:txBody>
      </p:sp>
      <p:sp>
        <p:nvSpPr>
          <p:cNvPr id="2630" name="Google Shape;2630;p209"/>
          <p:cNvSpPr/>
          <p:nvPr/>
        </p:nvSpPr>
        <p:spPr>
          <a:xfrm>
            <a:off x="1463175" y="3830475"/>
            <a:ext cx="1145400" cy="436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Uber</a:t>
            </a:r>
            <a:endParaRPr/>
          </a:p>
        </p:txBody>
      </p:sp>
      <p:sp>
        <p:nvSpPr>
          <p:cNvPr id="2631" name="Google Shape;2631;p209"/>
          <p:cNvSpPr/>
          <p:nvPr/>
        </p:nvSpPr>
        <p:spPr>
          <a:xfrm>
            <a:off x="6177150" y="1209075"/>
            <a:ext cx="1476600" cy="331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3.0</a:t>
            </a:r>
            <a:endParaRPr/>
          </a:p>
        </p:txBody>
      </p:sp>
      <p:sp>
        <p:nvSpPr>
          <p:cNvPr id="2632" name="Google Shape;2632;p209"/>
          <p:cNvSpPr/>
          <p:nvPr/>
        </p:nvSpPr>
        <p:spPr>
          <a:xfrm>
            <a:off x="6342675" y="1674875"/>
            <a:ext cx="1145400" cy="436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Audius</a:t>
            </a:r>
            <a:endParaRPr/>
          </a:p>
        </p:txBody>
      </p:sp>
      <p:sp>
        <p:nvSpPr>
          <p:cNvPr id="2633" name="Google Shape;2633;p209"/>
          <p:cNvSpPr/>
          <p:nvPr/>
        </p:nvSpPr>
        <p:spPr>
          <a:xfrm>
            <a:off x="6342825" y="2213775"/>
            <a:ext cx="1145400" cy="436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Status</a:t>
            </a:r>
            <a:endParaRPr/>
          </a:p>
        </p:txBody>
      </p:sp>
      <p:sp>
        <p:nvSpPr>
          <p:cNvPr id="2634" name="Google Shape;2634;p209"/>
          <p:cNvSpPr/>
          <p:nvPr/>
        </p:nvSpPr>
        <p:spPr>
          <a:xfrm>
            <a:off x="6342825" y="2752675"/>
            <a:ext cx="1145400" cy="436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PreSearch</a:t>
            </a:r>
            <a:endParaRPr sz="1200"/>
          </a:p>
        </p:txBody>
      </p:sp>
      <p:sp>
        <p:nvSpPr>
          <p:cNvPr id="2635" name="Google Shape;2635;p209"/>
          <p:cNvSpPr/>
          <p:nvPr/>
        </p:nvSpPr>
        <p:spPr>
          <a:xfrm>
            <a:off x="6342825" y="3291575"/>
            <a:ext cx="1145400" cy="436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LivePeer</a:t>
            </a:r>
            <a:endParaRPr sz="1300"/>
          </a:p>
        </p:txBody>
      </p:sp>
      <p:sp>
        <p:nvSpPr>
          <p:cNvPr id="2636" name="Google Shape;2636;p209"/>
          <p:cNvSpPr/>
          <p:nvPr/>
        </p:nvSpPr>
        <p:spPr>
          <a:xfrm>
            <a:off x="6342825" y="3830475"/>
            <a:ext cx="1145400" cy="436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Dimo</a:t>
            </a:r>
            <a:endParaRPr/>
          </a:p>
        </p:txBody>
      </p:sp>
      <p:cxnSp>
        <p:nvCxnSpPr>
          <p:cNvPr id="2637" name="Google Shape;2637;p209"/>
          <p:cNvCxnSpPr>
            <a:stCxn id="2626" idx="3"/>
            <a:endCxn id="2632" idx="1"/>
          </p:cNvCxnSpPr>
          <p:nvPr/>
        </p:nvCxnSpPr>
        <p:spPr>
          <a:xfrm>
            <a:off x="2608425" y="1892975"/>
            <a:ext cx="373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8" name="Google Shape;2638;p209"/>
          <p:cNvCxnSpPr>
            <a:stCxn id="2627" idx="3"/>
            <a:endCxn id="2633" idx="1"/>
          </p:cNvCxnSpPr>
          <p:nvPr/>
        </p:nvCxnSpPr>
        <p:spPr>
          <a:xfrm>
            <a:off x="2608575" y="2431875"/>
            <a:ext cx="373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9" name="Google Shape;2639;p209"/>
          <p:cNvCxnSpPr>
            <a:stCxn id="2628" idx="3"/>
            <a:endCxn id="2634" idx="1"/>
          </p:cNvCxnSpPr>
          <p:nvPr/>
        </p:nvCxnSpPr>
        <p:spPr>
          <a:xfrm>
            <a:off x="2608575" y="2970775"/>
            <a:ext cx="373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0" name="Google Shape;2640;p209"/>
          <p:cNvCxnSpPr>
            <a:stCxn id="2629" idx="3"/>
            <a:endCxn id="2635" idx="1"/>
          </p:cNvCxnSpPr>
          <p:nvPr/>
        </p:nvCxnSpPr>
        <p:spPr>
          <a:xfrm>
            <a:off x="2608575" y="3509675"/>
            <a:ext cx="373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1" name="Google Shape;2641;p209"/>
          <p:cNvCxnSpPr>
            <a:endCxn id="2636" idx="1"/>
          </p:cNvCxnSpPr>
          <p:nvPr/>
        </p:nvCxnSpPr>
        <p:spPr>
          <a:xfrm>
            <a:off x="2655825" y="4048575"/>
            <a:ext cx="3687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2" name="Google Shape;2642;p209"/>
          <p:cNvSpPr txBox="1"/>
          <p:nvPr/>
        </p:nvSpPr>
        <p:spPr>
          <a:xfrm>
            <a:off x="3448688" y="1624616"/>
            <a:ext cx="221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POA network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(Sidechain Ethereum)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3" name="Google Shape;264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1100" y="2328068"/>
            <a:ext cx="207600" cy="20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4" name="Google Shape;2644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101" y="1789228"/>
            <a:ext cx="207601" cy="20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5" name="Google Shape;2645;p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107" y="2866975"/>
            <a:ext cx="207600" cy="2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6" name="Google Shape;2646;p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1100" y="3405866"/>
            <a:ext cx="207600" cy="2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7" name="Google Shape;2647;p2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1100" y="3944766"/>
            <a:ext cx="207600" cy="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8" name="Google Shape;2648;p209"/>
          <p:cNvSpPr txBox="1"/>
          <p:nvPr/>
        </p:nvSpPr>
        <p:spPr>
          <a:xfrm>
            <a:off x="3448763" y="2177192"/>
            <a:ext cx="2219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Ethereum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9" name="Google Shape;2649;p209"/>
          <p:cNvSpPr txBox="1"/>
          <p:nvPr/>
        </p:nvSpPr>
        <p:spPr>
          <a:xfrm>
            <a:off x="3462288" y="2706987"/>
            <a:ext cx="2219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Ethereum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0" name="Google Shape;2650;p209"/>
          <p:cNvSpPr txBox="1"/>
          <p:nvPr/>
        </p:nvSpPr>
        <p:spPr>
          <a:xfrm>
            <a:off x="3462288" y="3248350"/>
            <a:ext cx="2219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Ethereum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1" name="Google Shape;2651;p209"/>
          <p:cNvSpPr txBox="1"/>
          <p:nvPr/>
        </p:nvSpPr>
        <p:spPr>
          <a:xfrm>
            <a:off x="3462288" y="3787250"/>
            <a:ext cx="221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Polygon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(Sidechain Ethereum)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2" name="Google Shape;2652;p209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2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60"/>
              <a:t>Polygon - Une sidechain d'Ethereum prometteuse</a:t>
            </a:r>
            <a:endParaRPr sz="1860"/>
          </a:p>
        </p:txBody>
      </p:sp>
      <p:pic>
        <p:nvPicPr>
          <p:cNvPr id="2658" name="Google Shape;2658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079425"/>
            <a:ext cx="6277066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801" y="3576676"/>
            <a:ext cx="944399" cy="94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210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2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60"/>
              <a:t>Polygon - Une sidechain d'Ethereum prometteuse</a:t>
            </a:r>
            <a:endParaRPr/>
          </a:p>
        </p:txBody>
      </p:sp>
      <p:sp>
        <p:nvSpPr>
          <p:cNvPr id="2666" name="Google Shape;2666;p211"/>
          <p:cNvSpPr txBox="1">
            <a:spLocks noGrp="1"/>
          </p:cNvSpPr>
          <p:nvPr>
            <p:ph type="body" idx="1"/>
          </p:nvPr>
        </p:nvSpPr>
        <p:spPr>
          <a:xfrm>
            <a:off x="1109975" y="1567550"/>
            <a:ext cx="7601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2022, la société Meta choisit le réseau MATIC (Polygon) pour créer, acheter et vendre des NFT sur Instagram.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Testez !</a:t>
            </a:r>
            <a:endParaRPr/>
          </a:p>
        </p:txBody>
      </p:sp>
      <p:sp>
        <p:nvSpPr>
          <p:cNvPr id="2667" name="Google Shape;2667;p211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21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60"/>
              <a:t>Polygon - Une sidechain d'Ethereum prometteuse</a:t>
            </a:r>
            <a:endParaRPr/>
          </a:p>
        </p:txBody>
      </p:sp>
      <p:pic>
        <p:nvPicPr>
          <p:cNvPr id="2673" name="Google Shape;2673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924" y="1000950"/>
            <a:ext cx="1859000" cy="41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212"/>
          <p:cNvSpPr/>
          <p:nvPr/>
        </p:nvSpPr>
        <p:spPr>
          <a:xfrm>
            <a:off x="3438900" y="951400"/>
            <a:ext cx="574800" cy="604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5" name="Google Shape;2675;p212"/>
          <p:cNvCxnSpPr>
            <a:stCxn id="2674" idx="3"/>
          </p:cNvCxnSpPr>
          <p:nvPr/>
        </p:nvCxnSpPr>
        <p:spPr>
          <a:xfrm flipH="1">
            <a:off x="2883778" y="1467373"/>
            <a:ext cx="639300" cy="762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676" name="Google Shape;2676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239" y="1000950"/>
            <a:ext cx="1923324" cy="41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212"/>
          <p:cNvSpPr/>
          <p:nvPr/>
        </p:nvSpPr>
        <p:spPr>
          <a:xfrm>
            <a:off x="5527442" y="3899169"/>
            <a:ext cx="2295300" cy="366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8" name="Google Shape;2678;p212"/>
          <p:cNvCxnSpPr>
            <a:stCxn id="2677" idx="2"/>
          </p:cNvCxnSpPr>
          <p:nvPr/>
        </p:nvCxnSpPr>
        <p:spPr>
          <a:xfrm rot="10800000">
            <a:off x="4816442" y="3082269"/>
            <a:ext cx="711000" cy="100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79" name="Google Shape;2679;p212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9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qu’un NFT ?</a:t>
            </a:r>
            <a:endParaRPr/>
          </a:p>
        </p:txBody>
      </p:sp>
      <p:sp>
        <p:nvSpPr>
          <p:cNvPr id="2421" name="Google Shape;2421;p19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NFT pour “Non-Fungible Token” est un jeton dit non fongible ou encore non interchangeable.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Dans le cas de la monnaie classique, toute pièce ou tout billet est interchangeable.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Cela permet de créer une propriété numérique authentique et unique vérifiable sur la Blockchain.</a:t>
            </a:r>
            <a:endParaRPr/>
          </a:p>
        </p:txBody>
      </p:sp>
      <p:sp>
        <p:nvSpPr>
          <p:cNvPr id="2422" name="Google Shape;2422;p195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2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60"/>
              <a:t>Polygon - Une sidechain d'Ethereum prometteuse</a:t>
            </a:r>
            <a:endParaRPr/>
          </a:p>
        </p:txBody>
      </p:sp>
      <p:pic>
        <p:nvPicPr>
          <p:cNvPr id="2685" name="Google Shape;2685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925" y="2135025"/>
            <a:ext cx="3928052" cy="19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6" name="Google Shape;2686;p213"/>
          <p:cNvSpPr txBox="1"/>
          <p:nvPr/>
        </p:nvSpPr>
        <p:spPr>
          <a:xfrm>
            <a:off x="1427100" y="1209075"/>
            <a:ext cx="673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 Consumer Electronics Show (CES) de Las Vegas, Mastercard annonce choisir Polygon pour délivrer des NFT pour les producteurs musicaux dans le web 3.0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7" name="Google Shape;2687;p213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2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Metaverse</a:t>
            </a:r>
            <a:endParaRPr/>
          </a:p>
        </p:txBody>
      </p:sp>
      <p:sp>
        <p:nvSpPr>
          <p:cNvPr id="2693" name="Google Shape;2693;p214"/>
          <p:cNvSpPr txBox="1">
            <a:spLocks noGrp="1"/>
          </p:cNvSpPr>
          <p:nvPr>
            <p:ph type="body" idx="1"/>
          </p:nvPr>
        </p:nvSpPr>
        <p:spPr>
          <a:xfrm>
            <a:off x="1991250" y="1730250"/>
            <a:ext cx="2795400" cy="16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première apparition du terme de “métaverse” provient de littérature.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Synopsis : Les citoyens utilisent des avatars numériques pour échapper à la réalité.</a:t>
            </a:r>
            <a:endParaRPr/>
          </a:p>
        </p:txBody>
      </p:sp>
      <p:pic>
        <p:nvPicPr>
          <p:cNvPr id="2694" name="Google Shape;2694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350" y="739775"/>
            <a:ext cx="2180920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214"/>
          <p:cNvSpPr txBox="1"/>
          <p:nvPr/>
        </p:nvSpPr>
        <p:spPr>
          <a:xfrm>
            <a:off x="6009313" y="4270625"/>
            <a:ext cx="218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“Le Samouraï Virtuel” (Snow Crash)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Neal Stephenson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Paru en 1992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6" name="Google Shape;2696;p214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2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Métaverse</a:t>
            </a:r>
            <a:endParaRPr/>
          </a:p>
        </p:txBody>
      </p:sp>
      <p:sp>
        <p:nvSpPr>
          <p:cNvPr id="2702" name="Google Shape;2702;p215"/>
          <p:cNvSpPr txBox="1">
            <a:spLocks noGrp="1"/>
          </p:cNvSpPr>
          <p:nvPr>
            <p:ph type="body" idx="1"/>
          </p:nvPr>
        </p:nvSpPr>
        <p:spPr>
          <a:xfrm>
            <a:off x="1297500" y="1117175"/>
            <a:ext cx="70389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De nombreuses œuvres et jeux retranscrivent cet esprit.</a:t>
            </a:r>
            <a:endParaRPr/>
          </a:p>
        </p:txBody>
      </p:sp>
      <p:pic>
        <p:nvPicPr>
          <p:cNvPr id="2703" name="Google Shape;2703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150" y="1544700"/>
            <a:ext cx="1165575" cy="14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4" name="Google Shape;2704;p215"/>
          <p:cNvSpPr txBox="1"/>
          <p:nvPr/>
        </p:nvSpPr>
        <p:spPr>
          <a:xfrm>
            <a:off x="836785" y="3036650"/>
            <a:ext cx="177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Ready Player One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Steven Spielberg, 2018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“L’Oasis”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5" name="Google Shape;2705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786" y="1544700"/>
            <a:ext cx="2046825" cy="10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6" name="Google Shape;2706;p215"/>
          <p:cNvSpPr txBox="1"/>
          <p:nvPr/>
        </p:nvSpPr>
        <p:spPr>
          <a:xfrm>
            <a:off x="3554048" y="2551050"/>
            <a:ext cx="177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Life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Philip Rosedale &amp; Linden Lab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2003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7" name="Google Shape;2707;p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298" y="1544688"/>
            <a:ext cx="1476326" cy="196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215"/>
          <p:cNvSpPr txBox="1"/>
          <p:nvPr/>
        </p:nvSpPr>
        <p:spPr>
          <a:xfrm>
            <a:off x="6271323" y="3513125"/>
            <a:ext cx="1770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Sword Art Online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Reki Kawahara, 2009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“l’Aincrad”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9" name="Google Shape;2709;p215"/>
          <p:cNvSpPr/>
          <p:nvPr/>
        </p:nvSpPr>
        <p:spPr>
          <a:xfrm>
            <a:off x="3042500" y="3518200"/>
            <a:ext cx="2556900" cy="3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L’immersion</a:t>
            </a:r>
            <a:endParaRPr/>
          </a:p>
        </p:txBody>
      </p:sp>
      <p:sp>
        <p:nvSpPr>
          <p:cNvPr id="2710" name="Google Shape;2710;p215"/>
          <p:cNvSpPr/>
          <p:nvPr/>
        </p:nvSpPr>
        <p:spPr>
          <a:xfrm>
            <a:off x="3042500" y="3908450"/>
            <a:ext cx="2556900" cy="3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Un monde ouvert et permanent</a:t>
            </a:r>
            <a:endParaRPr sz="1300"/>
          </a:p>
        </p:txBody>
      </p:sp>
      <p:sp>
        <p:nvSpPr>
          <p:cNvPr id="2711" name="Google Shape;2711;p215"/>
          <p:cNvSpPr/>
          <p:nvPr/>
        </p:nvSpPr>
        <p:spPr>
          <a:xfrm>
            <a:off x="3042500" y="4298700"/>
            <a:ext cx="2556900" cy="3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Des éléments durables et permanents</a:t>
            </a:r>
            <a:endParaRPr sz="1200"/>
          </a:p>
        </p:txBody>
      </p:sp>
      <p:sp>
        <p:nvSpPr>
          <p:cNvPr id="2712" name="Google Shape;2712;p215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2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enjeux du métaverse</a:t>
            </a:r>
            <a:endParaRPr/>
          </a:p>
        </p:txBody>
      </p:sp>
      <p:pic>
        <p:nvPicPr>
          <p:cNvPr id="2718" name="Google Shape;271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550" y="1010875"/>
            <a:ext cx="4029675" cy="36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9" name="Google Shape;2719;p216"/>
          <p:cNvSpPr txBox="1"/>
          <p:nvPr/>
        </p:nvSpPr>
        <p:spPr>
          <a:xfrm>
            <a:off x="4766738" y="4683900"/>
            <a:ext cx="421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https://www.insee.fr/fr/statistiques/2411023#graphique-figure1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0" name="Google Shape;2720;p216"/>
          <p:cNvSpPr txBox="1"/>
          <p:nvPr/>
        </p:nvSpPr>
        <p:spPr>
          <a:xfrm>
            <a:off x="554975" y="1555925"/>
            <a:ext cx="3954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 sein des GAFAM, les entreprises se livrent une guerre de l’économie de l’attention.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Qui possèdera le réseau social le plus immersif et conservera le plus d’utilisateurs actifs 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1" name="Google Shape;2721;p216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2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chiffres…</a:t>
            </a:r>
            <a:endParaRPr/>
          </a:p>
        </p:txBody>
      </p:sp>
      <p:pic>
        <p:nvPicPr>
          <p:cNvPr id="2727" name="Google Shape;2727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75" y="1634900"/>
            <a:ext cx="4597350" cy="25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217"/>
          <p:cNvSpPr txBox="1"/>
          <p:nvPr/>
        </p:nvSpPr>
        <p:spPr>
          <a:xfrm>
            <a:off x="505425" y="1631700"/>
            <a:ext cx="3359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Statistiques Monde (par jour)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Temps moyen d’un utilisateur : 95 min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Enfants de 4 à 15 ans : 75 min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(USA : 87 minutes)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90% des utilisateurs se connectent plusieurs fois par jour.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 : Meltwater (2022)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9" name="Google Shape;2729;p217"/>
          <p:cNvSpPr txBox="1"/>
          <p:nvPr/>
        </p:nvSpPr>
        <p:spPr>
          <a:xfrm>
            <a:off x="4439750" y="4261475"/>
            <a:ext cx="393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Tik Tok, le mastodonte de la guerre de l’attention.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0" name="Google Shape;2730;p217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2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 des métaverses</a:t>
            </a:r>
            <a:endParaRPr/>
          </a:p>
        </p:txBody>
      </p:sp>
      <p:sp>
        <p:nvSpPr>
          <p:cNvPr id="2736" name="Google Shape;2736;p218"/>
          <p:cNvSpPr txBox="1">
            <a:spLocks noGrp="1"/>
          </p:cNvSpPr>
          <p:nvPr>
            <p:ph type="body" idx="1"/>
          </p:nvPr>
        </p:nvSpPr>
        <p:spPr>
          <a:xfrm>
            <a:off x="1297500" y="15080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/>
              <a:t>“Comment créer un monde immersif, riche et plus attractif que la vie réelle ?”</a:t>
            </a:r>
            <a:endParaRPr sz="1600"/>
          </a:p>
        </p:txBody>
      </p:sp>
      <p:sp>
        <p:nvSpPr>
          <p:cNvPr id="2737" name="Google Shape;2737;p218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2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exemples de métaverses</a:t>
            </a:r>
            <a:endParaRPr/>
          </a:p>
        </p:txBody>
      </p:sp>
      <p:pic>
        <p:nvPicPr>
          <p:cNvPr id="2743" name="Google Shape;2743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1974301" cy="1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200" y="1307850"/>
            <a:ext cx="2499636" cy="1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349" y="3022375"/>
            <a:ext cx="3112675" cy="17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57425"/>
            <a:ext cx="1974301" cy="1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200" y="1257425"/>
            <a:ext cx="2499636" cy="1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8" name="Google Shape;2748;p219"/>
          <p:cNvSpPr txBox="1"/>
          <p:nvPr/>
        </p:nvSpPr>
        <p:spPr>
          <a:xfrm>
            <a:off x="1590850" y="2622175"/>
            <a:ext cx="128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Sandbox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9" name="Google Shape;2749;p219"/>
          <p:cNvSpPr txBox="1"/>
          <p:nvPr/>
        </p:nvSpPr>
        <p:spPr>
          <a:xfrm>
            <a:off x="6198763" y="2622175"/>
            <a:ext cx="128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Decentraland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0" name="Google Shape;2750;p219"/>
          <p:cNvSpPr txBox="1"/>
          <p:nvPr/>
        </p:nvSpPr>
        <p:spPr>
          <a:xfrm>
            <a:off x="3599600" y="4693477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Mesh (Microsoft)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1" name="Google Shape;2751;p219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2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Metaverse</a:t>
            </a:r>
            <a:endParaRPr/>
          </a:p>
        </p:txBody>
      </p:sp>
      <p:sp>
        <p:nvSpPr>
          <p:cNvPr id="2757" name="Google Shape;2757;p2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Finissons le cours dans le Metaverse !</a:t>
            </a:r>
            <a:endParaRPr sz="23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300"/>
          </a:p>
        </p:txBody>
      </p:sp>
      <p:pic>
        <p:nvPicPr>
          <p:cNvPr id="2758" name="Google Shape;2758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825" y="2222250"/>
            <a:ext cx="4844249" cy="242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9" name="Google Shape;2759;p220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221"/>
          <p:cNvSpPr txBox="1">
            <a:spLocks noGrp="1"/>
          </p:cNvSpPr>
          <p:nvPr>
            <p:ph type="body" idx="1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/>
              <a:t>C’est tout pour aujourd’hui ! </a:t>
            </a:r>
            <a:endParaRPr sz="35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3500"/>
              <a:t>Des questions ?</a:t>
            </a:r>
            <a:endParaRPr sz="35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3500"/>
              <a:t>Feedback</a:t>
            </a:r>
            <a:endParaRPr sz="3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2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2770" name="Google Shape;2770;p222"/>
          <p:cNvSpPr/>
          <p:nvPr/>
        </p:nvSpPr>
        <p:spPr>
          <a:xfrm>
            <a:off x="257550" y="964250"/>
            <a:ext cx="8694300" cy="301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Cours de 12 heures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1" name="Google Shape;2771;p222"/>
          <p:cNvSpPr/>
          <p:nvPr/>
        </p:nvSpPr>
        <p:spPr>
          <a:xfrm>
            <a:off x="257550" y="1316148"/>
            <a:ext cx="1383300" cy="641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Cours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2" name="Google Shape;2772;p222"/>
          <p:cNvSpPr/>
          <p:nvPr/>
        </p:nvSpPr>
        <p:spPr>
          <a:xfrm>
            <a:off x="1719750" y="1316147"/>
            <a:ext cx="1383300" cy="641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Cours 2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3" name="Google Shape;2773;p222"/>
          <p:cNvSpPr/>
          <p:nvPr/>
        </p:nvSpPr>
        <p:spPr>
          <a:xfrm>
            <a:off x="6106350" y="1326401"/>
            <a:ext cx="1383300" cy="641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Cours 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4" name="Google Shape;2774;p222"/>
          <p:cNvSpPr/>
          <p:nvPr/>
        </p:nvSpPr>
        <p:spPr>
          <a:xfrm>
            <a:off x="7568550" y="1326401"/>
            <a:ext cx="1383300" cy="641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Cours 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5" name="Google Shape;2775;p222"/>
          <p:cNvSpPr txBox="1"/>
          <p:nvPr/>
        </p:nvSpPr>
        <p:spPr>
          <a:xfrm>
            <a:off x="6225175" y="2457700"/>
            <a:ext cx="12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6" name="Google Shape;2776;p222"/>
          <p:cNvSpPr/>
          <p:nvPr/>
        </p:nvSpPr>
        <p:spPr>
          <a:xfrm>
            <a:off x="257550" y="2007650"/>
            <a:ext cx="1383300" cy="294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777" name="Google Shape;2777;p222"/>
          <p:cNvSpPr/>
          <p:nvPr/>
        </p:nvSpPr>
        <p:spPr>
          <a:xfrm>
            <a:off x="1719750" y="2007650"/>
            <a:ext cx="1383300" cy="294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778" name="Google Shape;2778;p222"/>
          <p:cNvSpPr/>
          <p:nvPr/>
        </p:nvSpPr>
        <p:spPr>
          <a:xfrm>
            <a:off x="6138150" y="2028150"/>
            <a:ext cx="1383300" cy="294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2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9" name="Google Shape;2779;p222"/>
          <p:cNvSpPr/>
          <p:nvPr/>
        </p:nvSpPr>
        <p:spPr>
          <a:xfrm>
            <a:off x="7568550" y="2028025"/>
            <a:ext cx="1383300" cy="294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0" name="Google Shape;2780;p222"/>
          <p:cNvSpPr/>
          <p:nvPr/>
        </p:nvSpPr>
        <p:spPr>
          <a:xfrm>
            <a:off x="313350" y="1650650"/>
            <a:ext cx="1276200" cy="276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latin typeface="Lato"/>
                <a:ea typeface="Lato"/>
                <a:cs typeface="Lato"/>
                <a:sym typeface="Lato"/>
              </a:rPr>
              <a:t>Introduction à la blockchain</a:t>
            </a:r>
            <a:endParaRPr sz="9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1" name="Google Shape;2781;p222"/>
          <p:cNvSpPr/>
          <p:nvPr/>
        </p:nvSpPr>
        <p:spPr>
          <a:xfrm>
            <a:off x="6178050" y="1650650"/>
            <a:ext cx="1276200" cy="276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latin typeface="Lato"/>
                <a:ea typeface="Lato"/>
                <a:cs typeface="Lato"/>
                <a:sym typeface="Lato"/>
              </a:rPr>
              <a:t>Les NFT</a:t>
            </a:r>
            <a:endParaRPr sz="9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2" name="Google Shape;2782;p222"/>
          <p:cNvSpPr/>
          <p:nvPr/>
        </p:nvSpPr>
        <p:spPr>
          <a:xfrm>
            <a:off x="1773300" y="1650638"/>
            <a:ext cx="1276200" cy="276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latin typeface="Lato"/>
                <a:ea typeface="Lato"/>
                <a:cs typeface="Lato"/>
                <a:sym typeface="Lato"/>
              </a:rPr>
              <a:t>Les différents types de blockchain</a:t>
            </a:r>
            <a:endParaRPr sz="9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3" name="Google Shape;2783;p222"/>
          <p:cNvSpPr/>
          <p:nvPr/>
        </p:nvSpPr>
        <p:spPr>
          <a:xfrm>
            <a:off x="7619850" y="1650650"/>
            <a:ext cx="1276200" cy="276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latin typeface="Lato"/>
                <a:ea typeface="Lato"/>
                <a:cs typeface="Lato"/>
                <a:sym typeface="Lato"/>
              </a:rPr>
              <a:t>Exposé</a:t>
            </a:r>
            <a:endParaRPr sz="9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4" name="Google Shape;2784;p222"/>
          <p:cNvSpPr/>
          <p:nvPr/>
        </p:nvSpPr>
        <p:spPr>
          <a:xfrm>
            <a:off x="347333" y="211127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Historique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5" name="Google Shape;2785;p222"/>
          <p:cNvSpPr/>
          <p:nvPr/>
        </p:nvSpPr>
        <p:spPr>
          <a:xfrm>
            <a:off x="347333" y="2484450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Introduction à la Blockchain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6" name="Google Shape;2786;p222"/>
          <p:cNvSpPr/>
          <p:nvPr/>
        </p:nvSpPr>
        <p:spPr>
          <a:xfrm>
            <a:off x="345083" y="285762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Qui ? Pourquoi ?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Quels enjeux ?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7" name="Google Shape;2787;p222"/>
          <p:cNvSpPr/>
          <p:nvPr/>
        </p:nvSpPr>
        <p:spPr>
          <a:xfrm>
            <a:off x="345083" y="3230800"/>
            <a:ext cx="1204800" cy="4551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Les entreprises qui utilisent la blockchain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8" name="Google Shape;2788;p222"/>
          <p:cNvSpPr/>
          <p:nvPr/>
        </p:nvSpPr>
        <p:spPr>
          <a:xfrm>
            <a:off x="347333" y="3782175"/>
            <a:ext cx="1204800" cy="4551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TD1 :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Les applications blockchain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9" name="Google Shape;2789;p222"/>
          <p:cNvSpPr/>
          <p:nvPr/>
        </p:nvSpPr>
        <p:spPr>
          <a:xfrm>
            <a:off x="1810125" y="211127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Les blockchains publiques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0" name="Google Shape;2790;p222"/>
          <p:cNvSpPr/>
          <p:nvPr/>
        </p:nvSpPr>
        <p:spPr>
          <a:xfrm>
            <a:off x="1810125" y="2484450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Les blockchains privées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1" name="Google Shape;2791;p222"/>
          <p:cNvSpPr/>
          <p:nvPr/>
        </p:nvSpPr>
        <p:spPr>
          <a:xfrm>
            <a:off x="1807875" y="285762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Les blockchain hybrides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2" name="Google Shape;2792;p222"/>
          <p:cNvSpPr/>
          <p:nvPr/>
        </p:nvSpPr>
        <p:spPr>
          <a:xfrm>
            <a:off x="1807875" y="3230800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Les blockchains de consortium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3" name="Google Shape;2793;p222"/>
          <p:cNvSpPr/>
          <p:nvPr/>
        </p:nvSpPr>
        <p:spPr>
          <a:xfrm>
            <a:off x="1807875" y="427982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L’interopérabilité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4" name="Google Shape;2794;p222"/>
          <p:cNvSpPr/>
          <p:nvPr/>
        </p:nvSpPr>
        <p:spPr>
          <a:xfrm>
            <a:off x="1810125" y="360397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Les layers en blockchain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5" name="Google Shape;2795;p222"/>
          <p:cNvSpPr/>
          <p:nvPr/>
        </p:nvSpPr>
        <p:spPr>
          <a:xfrm>
            <a:off x="1810125" y="3941900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TD2 : Cas d’étude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Cosmos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96" name="Google Shape;2796;p222"/>
          <p:cNvGrpSpPr/>
          <p:nvPr/>
        </p:nvGrpSpPr>
        <p:grpSpPr>
          <a:xfrm>
            <a:off x="3174000" y="1326377"/>
            <a:ext cx="1399200" cy="3651348"/>
            <a:chOff x="4644150" y="1326402"/>
            <a:chExt cx="1399200" cy="3651348"/>
          </a:xfrm>
        </p:grpSpPr>
        <p:sp>
          <p:nvSpPr>
            <p:cNvPr id="2797" name="Google Shape;2797;p222"/>
            <p:cNvSpPr/>
            <p:nvPr/>
          </p:nvSpPr>
          <p:spPr>
            <a:xfrm>
              <a:off x="4644150" y="1326402"/>
              <a:ext cx="1383300" cy="641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Lato"/>
                  <a:ea typeface="Lato"/>
                  <a:cs typeface="Lato"/>
                  <a:sym typeface="Lato"/>
                </a:rPr>
                <a:t>Cours 3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98" name="Google Shape;2798;p222"/>
            <p:cNvSpPr/>
            <p:nvPr/>
          </p:nvSpPr>
          <p:spPr>
            <a:xfrm>
              <a:off x="4660050" y="2028150"/>
              <a:ext cx="1383300" cy="2949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99" name="Google Shape;2799;p222"/>
            <p:cNvSpPr/>
            <p:nvPr/>
          </p:nvSpPr>
          <p:spPr>
            <a:xfrm>
              <a:off x="4699950" y="1650650"/>
              <a:ext cx="1276200" cy="276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latin typeface="Lato"/>
                  <a:ea typeface="Lato"/>
                  <a:cs typeface="Lato"/>
                  <a:sym typeface="Lato"/>
                </a:rPr>
                <a:t>Les crypto-monnaies</a:t>
              </a:r>
              <a:endParaRPr sz="9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00" name="Google Shape;2800;p222"/>
            <p:cNvSpPr/>
            <p:nvPr/>
          </p:nvSpPr>
          <p:spPr>
            <a:xfrm>
              <a:off x="4750425" y="2111275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Qu’est ce qu’une crypto-monnaie ?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01" name="Google Shape;2801;p222"/>
            <p:cNvSpPr/>
            <p:nvPr/>
          </p:nvSpPr>
          <p:spPr>
            <a:xfrm>
              <a:off x="4750425" y="2484450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Stockage et utilisation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02" name="Google Shape;2802;p222"/>
            <p:cNvSpPr/>
            <p:nvPr/>
          </p:nvSpPr>
          <p:spPr>
            <a:xfrm>
              <a:off x="4748175" y="2857625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Entreprises &amp; Crypto-Actifs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03" name="Google Shape;2803;p222"/>
            <p:cNvSpPr/>
            <p:nvPr/>
          </p:nvSpPr>
          <p:spPr>
            <a:xfrm>
              <a:off x="4748175" y="3230800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Anonymisation ou Pseudonymisation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04" name="Google Shape;2804;p222"/>
            <p:cNvSpPr/>
            <p:nvPr/>
          </p:nvSpPr>
          <p:spPr>
            <a:xfrm>
              <a:off x="4748175" y="4279825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Les MNBC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05" name="Google Shape;2805;p222"/>
            <p:cNvSpPr/>
            <p:nvPr/>
          </p:nvSpPr>
          <p:spPr>
            <a:xfrm>
              <a:off x="4750425" y="3603975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Les contrôles et régulations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06" name="Google Shape;2806;p222"/>
            <p:cNvSpPr/>
            <p:nvPr/>
          </p:nvSpPr>
          <p:spPr>
            <a:xfrm>
              <a:off x="4750425" y="3941900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Les banques centrales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807" name="Google Shape;2807;p222"/>
          <p:cNvSpPr/>
          <p:nvPr/>
        </p:nvSpPr>
        <p:spPr>
          <a:xfrm>
            <a:off x="6234096" y="211127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Qu’est ce qu’un NFT ?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8" name="Google Shape;2808;p222"/>
          <p:cNvSpPr/>
          <p:nvPr/>
        </p:nvSpPr>
        <p:spPr>
          <a:xfrm>
            <a:off x="6234096" y="2484450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OpenSea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9" name="Google Shape;2809;p222"/>
          <p:cNvSpPr/>
          <p:nvPr/>
        </p:nvSpPr>
        <p:spPr>
          <a:xfrm>
            <a:off x="6231846" y="285762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Les NFT dans l’Art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0" name="Google Shape;2810;p222"/>
          <p:cNvSpPr/>
          <p:nvPr/>
        </p:nvSpPr>
        <p:spPr>
          <a:xfrm>
            <a:off x="6231846" y="3230800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Les NFT d’art et NFT techniques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1" name="Google Shape;2811;p222"/>
          <p:cNvSpPr/>
          <p:nvPr/>
        </p:nvSpPr>
        <p:spPr>
          <a:xfrm>
            <a:off x="6234096" y="360397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Unstoppable Domains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2" name="Google Shape;2812;p222"/>
          <p:cNvSpPr/>
          <p:nvPr/>
        </p:nvSpPr>
        <p:spPr>
          <a:xfrm>
            <a:off x="7660633" y="2111250"/>
            <a:ext cx="1204800" cy="27834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Exposé noté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Présentation d’une blockchain ou d’un layer en groupe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3" name="Google Shape;2813;p222"/>
          <p:cNvSpPr/>
          <p:nvPr/>
        </p:nvSpPr>
        <p:spPr>
          <a:xfrm>
            <a:off x="3281138" y="4617750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DEX et CEX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814" name="Google Shape;2814;p222"/>
          <p:cNvGrpSpPr/>
          <p:nvPr/>
        </p:nvGrpSpPr>
        <p:grpSpPr>
          <a:xfrm>
            <a:off x="4664025" y="1326401"/>
            <a:ext cx="1383300" cy="3651299"/>
            <a:chOff x="3181950" y="1326401"/>
            <a:chExt cx="1383300" cy="3651299"/>
          </a:xfrm>
        </p:grpSpPr>
        <p:sp>
          <p:nvSpPr>
            <p:cNvPr id="2815" name="Google Shape;2815;p222"/>
            <p:cNvSpPr/>
            <p:nvPr/>
          </p:nvSpPr>
          <p:spPr>
            <a:xfrm>
              <a:off x="3181950" y="1326401"/>
              <a:ext cx="1383300" cy="641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Lato"/>
                  <a:ea typeface="Lato"/>
                  <a:cs typeface="Lato"/>
                  <a:sym typeface="Lato"/>
                </a:rPr>
                <a:t>Cours 4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16" name="Google Shape;2816;p222"/>
            <p:cNvSpPr/>
            <p:nvPr/>
          </p:nvSpPr>
          <p:spPr>
            <a:xfrm>
              <a:off x="3181950" y="2028100"/>
              <a:ext cx="1383300" cy="2949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17" name="Google Shape;2817;p222"/>
            <p:cNvSpPr/>
            <p:nvPr/>
          </p:nvSpPr>
          <p:spPr>
            <a:xfrm>
              <a:off x="3245700" y="1650650"/>
              <a:ext cx="1276200" cy="276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b="1">
                  <a:latin typeface="Lato"/>
                  <a:ea typeface="Lato"/>
                  <a:cs typeface="Lato"/>
                  <a:sym typeface="Lato"/>
                </a:rPr>
                <a:t>Les smart contracts</a:t>
              </a:r>
              <a:endParaRPr sz="9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18" name="Google Shape;2818;p222"/>
            <p:cNvSpPr/>
            <p:nvPr/>
          </p:nvSpPr>
          <p:spPr>
            <a:xfrm>
              <a:off x="3280275" y="2111263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Définition juridique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19" name="Google Shape;2819;p222"/>
            <p:cNvSpPr/>
            <p:nvPr/>
          </p:nvSpPr>
          <p:spPr>
            <a:xfrm>
              <a:off x="3280275" y="2484438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Définition technique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20" name="Google Shape;2820;p222"/>
            <p:cNvSpPr/>
            <p:nvPr/>
          </p:nvSpPr>
          <p:spPr>
            <a:xfrm>
              <a:off x="3278025" y="2857613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La désintermédiation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21" name="Google Shape;2821;p222"/>
            <p:cNvSpPr/>
            <p:nvPr/>
          </p:nvSpPr>
          <p:spPr>
            <a:xfrm>
              <a:off x="3278025" y="3230788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L’avenir des smarts contracts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22" name="Google Shape;2822;p222"/>
            <p:cNvSpPr/>
            <p:nvPr/>
          </p:nvSpPr>
          <p:spPr>
            <a:xfrm>
              <a:off x="3278025" y="4279813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Solidity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23" name="Google Shape;2823;p222"/>
            <p:cNvSpPr/>
            <p:nvPr/>
          </p:nvSpPr>
          <p:spPr>
            <a:xfrm>
              <a:off x="3280275" y="3603963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Signature électronique &amp; SC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24" name="Google Shape;2824;p222"/>
            <p:cNvSpPr/>
            <p:nvPr/>
          </p:nvSpPr>
          <p:spPr>
            <a:xfrm>
              <a:off x="3271200" y="3941888"/>
              <a:ext cx="1204800" cy="2769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latin typeface="Lato"/>
                  <a:ea typeface="Lato"/>
                  <a:cs typeface="Lato"/>
                  <a:sym typeface="Lato"/>
                </a:rPr>
                <a:t>Comment créer un smart contract ?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825" name="Google Shape;2825;p222"/>
          <p:cNvSpPr/>
          <p:nvPr/>
        </p:nvSpPr>
        <p:spPr>
          <a:xfrm>
            <a:off x="6235275" y="3947856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Web 3.0 - Objectif et réalité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6" name="Google Shape;2826;p222"/>
          <p:cNvSpPr/>
          <p:nvPr/>
        </p:nvSpPr>
        <p:spPr>
          <a:xfrm>
            <a:off x="6225354" y="4279825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Polygon - Une sidechain d’Eth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7" name="Google Shape;2827;p222"/>
          <p:cNvSpPr/>
          <p:nvPr/>
        </p:nvSpPr>
        <p:spPr>
          <a:xfrm>
            <a:off x="6225346" y="4611800"/>
            <a:ext cx="1204800" cy="2769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Le Metaverse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8" name="Google Shape;2828;p222"/>
          <p:cNvSpPr/>
          <p:nvPr/>
        </p:nvSpPr>
        <p:spPr>
          <a:xfrm>
            <a:off x="7548675" y="1437650"/>
            <a:ext cx="1399200" cy="351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9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qu’un NFT ?</a:t>
            </a:r>
            <a:endParaRPr/>
          </a:p>
        </p:txBody>
      </p:sp>
      <p:sp>
        <p:nvSpPr>
          <p:cNvPr id="2428" name="Google Shape;2428;p196"/>
          <p:cNvSpPr/>
          <p:nvPr/>
        </p:nvSpPr>
        <p:spPr>
          <a:xfrm>
            <a:off x="2598875" y="3396775"/>
            <a:ext cx="4345200" cy="139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Blockchain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29" name="Google Shape;2429;p196"/>
          <p:cNvSpPr/>
          <p:nvPr/>
        </p:nvSpPr>
        <p:spPr>
          <a:xfrm>
            <a:off x="2746700" y="3656100"/>
            <a:ext cx="690600" cy="663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96"/>
          <p:cNvSpPr/>
          <p:nvPr/>
        </p:nvSpPr>
        <p:spPr>
          <a:xfrm>
            <a:off x="3641300" y="3656100"/>
            <a:ext cx="690600" cy="663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1" name="Google Shape;2431;p196"/>
          <p:cNvCxnSpPr>
            <a:stCxn id="2429" idx="3"/>
            <a:endCxn id="2430" idx="1"/>
          </p:cNvCxnSpPr>
          <p:nvPr/>
        </p:nvCxnSpPr>
        <p:spPr>
          <a:xfrm>
            <a:off x="3437300" y="3987600"/>
            <a:ext cx="20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2" name="Google Shape;2432;p196"/>
          <p:cNvSpPr/>
          <p:nvPr/>
        </p:nvSpPr>
        <p:spPr>
          <a:xfrm>
            <a:off x="4535900" y="3656100"/>
            <a:ext cx="690600" cy="663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3" name="Google Shape;2433;p196"/>
          <p:cNvCxnSpPr>
            <a:stCxn id="2432" idx="3"/>
          </p:cNvCxnSpPr>
          <p:nvPr/>
        </p:nvCxnSpPr>
        <p:spPr>
          <a:xfrm>
            <a:off x="5226500" y="3987600"/>
            <a:ext cx="20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4" name="Google Shape;2434;p196"/>
          <p:cNvCxnSpPr/>
          <p:nvPr/>
        </p:nvCxnSpPr>
        <p:spPr>
          <a:xfrm>
            <a:off x="4331900" y="4023450"/>
            <a:ext cx="20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5" name="Google Shape;2435;p196"/>
          <p:cNvCxnSpPr/>
          <p:nvPr/>
        </p:nvCxnSpPr>
        <p:spPr>
          <a:xfrm>
            <a:off x="6121100" y="3987600"/>
            <a:ext cx="6846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436" name="Google Shape;2436;p196"/>
          <p:cNvSpPr/>
          <p:nvPr/>
        </p:nvSpPr>
        <p:spPr>
          <a:xfrm>
            <a:off x="5382050" y="3656100"/>
            <a:ext cx="690600" cy="663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196"/>
          <p:cNvSpPr/>
          <p:nvPr/>
        </p:nvSpPr>
        <p:spPr>
          <a:xfrm>
            <a:off x="1488450" y="1357725"/>
            <a:ext cx="1342500" cy="91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Objet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8" name="Google Shape;2438;p196"/>
          <p:cNvSpPr/>
          <p:nvPr/>
        </p:nvSpPr>
        <p:spPr>
          <a:xfrm>
            <a:off x="1557450" y="1863150"/>
            <a:ext cx="1204500" cy="291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Token non fongible</a:t>
            </a:r>
            <a:endParaRPr sz="900"/>
          </a:p>
        </p:txBody>
      </p:sp>
      <p:sp>
        <p:nvSpPr>
          <p:cNvPr id="2439" name="Google Shape;2439;p196"/>
          <p:cNvSpPr/>
          <p:nvPr/>
        </p:nvSpPr>
        <p:spPr>
          <a:xfrm>
            <a:off x="5664100" y="1357725"/>
            <a:ext cx="1342500" cy="91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Wallet A</a:t>
            </a:r>
            <a:endParaRPr/>
          </a:p>
        </p:txBody>
      </p:sp>
      <p:sp>
        <p:nvSpPr>
          <p:cNvPr id="2440" name="Google Shape;2440;p196"/>
          <p:cNvSpPr/>
          <p:nvPr/>
        </p:nvSpPr>
        <p:spPr>
          <a:xfrm>
            <a:off x="5805850" y="1863150"/>
            <a:ext cx="1059000" cy="2919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Clé publique</a:t>
            </a:r>
            <a:endParaRPr sz="1100"/>
          </a:p>
        </p:txBody>
      </p:sp>
      <p:sp>
        <p:nvSpPr>
          <p:cNvPr id="2441" name="Google Shape;2441;p196"/>
          <p:cNvSpPr/>
          <p:nvPr/>
        </p:nvSpPr>
        <p:spPr>
          <a:xfrm>
            <a:off x="3683525" y="1863150"/>
            <a:ext cx="1059000" cy="291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Association</a:t>
            </a:r>
            <a:endParaRPr sz="1200"/>
          </a:p>
        </p:txBody>
      </p:sp>
      <p:cxnSp>
        <p:nvCxnSpPr>
          <p:cNvPr id="2442" name="Google Shape;2442;p196"/>
          <p:cNvCxnSpPr>
            <a:stCxn id="2438" idx="3"/>
            <a:endCxn id="2441" idx="1"/>
          </p:cNvCxnSpPr>
          <p:nvPr/>
        </p:nvCxnSpPr>
        <p:spPr>
          <a:xfrm>
            <a:off x="2761950" y="2009100"/>
            <a:ext cx="9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3" name="Google Shape;2443;p196"/>
          <p:cNvCxnSpPr>
            <a:stCxn id="2440" idx="1"/>
            <a:endCxn id="2441" idx="3"/>
          </p:cNvCxnSpPr>
          <p:nvPr/>
        </p:nvCxnSpPr>
        <p:spPr>
          <a:xfrm rot="10800000">
            <a:off x="4742650" y="2009100"/>
            <a:ext cx="1063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4" name="Google Shape;2444;p196"/>
          <p:cNvCxnSpPr>
            <a:stCxn id="2441" idx="2"/>
            <a:endCxn id="2436" idx="0"/>
          </p:cNvCxnSpPr>
          <p:nvPr/>
        </p:nvCxnSpPr>
        <p:spPr>
          <a:xfrm rot="-5400000" flipH="1">
            <a:off x="4219625" y="2148450"/>
            <a:ext cx="1501200" cy="1514400"/>
          </a:xfrm>
          <a:prstGeom prst="bentConnector3">
            <a:avLst>
              <a:gd name="adj1" fmla="val 4999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45" name="Google Shape;2445;p196"/>
          <p:cNvSpPr txBox="1"/>
          <p:nvPr/>
        </p:nvSpPr>
        <p:spPr>
          <a:xfrm>
            <a:off x="4256675" y="2628513"/>
            <a:ext cx="142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“A détient NFT lié à Objet”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6" name="Google Shape;2446;p196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1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OpenSea</a:t>
            </a:r>
            <a:endParaRPr/>
          </a:p>
        </p:txBody>
      </p:sp>
      <p:sp>
        <p:nvSpPr>
          <p:cNvPr id="2452" name="Google Shape;2452;p197"/>
          <p:cNvSpPr txBox="1">
            <a:spLocks noGrp="1"/>
          </p:cNvSpPr>
          <p:nvPr>
            <p:ph type="body" idx="1"/>
          </p:nvPr>
        </p:nvSpPr>
        <p:spPr>
          <a:xfrm>
            <a:off x="1624550" y="1567550"/>
            <a:ext cx="2852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OpenSea est aujourd’hui la plus grande plateforme d’échange de NFT au monde.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Elle repose sur la Blockchain Ethereum.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On la considère comme la marketplace de référence.</a:t>
            </a:r>
            <a:endParaRPr/>
          </a:p>
        </p:txBody>
      </p:sp>
      <p:pic>
        <p:nvPicPr>
          <p:cNvPr id="2453" name="Google Shape;2453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7224"/>
            <a:ext cx="3678850" cy="24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197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Vision Publique - les NFT dans l’Art</a:t>
            </a:r>
            <a:endParaRPr/>
          </a:p>
        </p:txBody>
      </p:sp>
      <p:pic>
        <p:nvPicPr>
          <p:cNvPr id="2460" name="Google Shape;246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75" y="1281975"/>
            <a:ext cx="2194925" cy="21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950" y="1281975"/>
            <a:ext cx="2194925" cy="2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2" name="Google Shape;2462;p198"/>
          <p:cNvSpPr txBox="1"/>
          <p:nvPr/>
        </p:nvSpPr>
        <p:spPr>
          <a:xfrm>
            <a:off x="5035563" y="3567800"/>
            <a:ext cx="3071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Cryptopunk #1001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Collection CryptoPunks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Prix : 110Eth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(~158 000 €)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https://opensea.io/fr/assets/ethereum/0xb47e3cd837ddf8e4c57f05d70ab865de6e193bbb/1001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3" name="Google Shape;2463;p198"/>
          <p:cNvSpPr txBox="1"/>
          <p:nvPr/>
        </p:nvSpPr>
        <p:spPr>
          <a:xfrm>
            <a:off x="1229163" y="3567800"/>
            <a:ext cx="3071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Mutant Ape Yacht Club #12456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Collection Mutant Ape Yacht Club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Prix : 15,72Eth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(~22 700 €)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https://opensea.io/fr/assets/ethereum/0x60e4d786628fea6478f785a6d7e704777c86a7c6/12456</a:t>
            </a:r>
            <a:endParaRPr sz="1000"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4" name="Google Shape;2464;p198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NFT dans l’Art </a:t>
            </a:r>
            <a:endParaRPr/>
          </a:p>
        </p:txBody>
      </p:sp>
      <p:pic>
        <p:nvPicPr>
          <p:cNvPr id="2470" name="Google Shape;2470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125" y="1123300"/>
            <a:ext cx="4646278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p199"/>
          <p:cNvSpPr txBox="1"/>
          <p:nvPr/>
        </p:nvSpPr>
        <p:spPr>
          <a:xfrm>
            <a:off x="1139700" y="2149975"/>
            <a:ext cx="2220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Aujourd’hui, de nombreux musées comme l’Hermitage, le Louvre, le British Museum se sont mis à vendre leurs œuvres sous forme de NFT.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2" name="Google Shape;2472;p199"/>
          <p:cNvSpPr txBox="1"/>
          <p:nvPr/>
        </p:nvSpPr>
        <p:spPr>
          <a:xfrm>
            <a:off x="4112825" y="4667800"/>
            <a:ext cx="402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 Vierge du Chardonneret</a:t>
            </a:r>
            <a:endParaRPr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3" name="Google Shape;2473;p199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2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NFT dans l’Art</a:t>
            </a:r>
            <a:endParaRPr/>
          </a:p>
        </p:txBody>
      </p:sp>
      <p:pic>
        <p:nvPicPr>
          <p:cNvPr id="2479" name="Google Shape;247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0" y="1307850"/>
            <a:ext cx="8769106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200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2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NFT dans l’Art</a:t>
            </a:r>
            <a:endParaRPr/>
          </a:p>
        </p:txBody>
      </p:sp>
      <p:pic>
        <p:nvPicPr>
          <p:cNvPr id="2486" name="Google Shape;248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12436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201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20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NFT dans l’Art</a:t>
            </a:r>
            <a:endParaRPr/>
          </a:p>
        </p:txBody>
      </p:sp>
      <p:pic>
        <p:nvPicPr>
          <p:cNvPr id="2493" name="Google Shape;2493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163" y="1044000"/>
            <a:ext cx="5511571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202"/>
          <p:cNvSpPr txBox="1"/>
          <p:nvPr/>
        </p:nvSpPr>
        <p:spPr>
          <a:xfrm>
            <a:off x="2284800" y="4574850"/>
            <a:ext cx="50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Ubisoft Quartz vend des NFT de skins sur la Blockchain Tezos</a:t>
            </a:r>
            <a:endParaRPr i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5" name="Google Shape;2495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174" y="4603113"/>
            <a:ext cx="280049" cy="34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202"/>
          <p:cNvSpPr txBox="1"/>
          <p:nvPr/>
        </p:nvSpPr>
        <p:spPr>
          <a:xfrm>
            <a:off x="6848100" y="4650900"/>
            <a:ext cx="229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Master 2 - MsC2 DEIA - ECE Paris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cours de Yann FORNIER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1324</Words>
  <Application>Microsoft Office PowerPoint</Application>
  <PresentationFormat>Affichage à l'écran (16:9)</PresentationFormat>
  <Paragraphs>293</Paragraphs>
  <Slides>29</Slides>
  <Notes>29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Montserrat</vt:lpstr>
      <vt:lpstr>Lato</vt:lpstr>
      <vt:lpstr>Arial</vt:lpstr>
      <vt:lpstr>Focus</vt:lpstr>
      <vt:lpstr>Cours 5 : Les NFT </vt:lpstr>
      <vt:lpstr>Qu’est ce qu’un NFT ?</vt:lpstr>
      <vt:lpstr>Qu’est ce qu’un NFT ?</vt:lpstr>
      <vt:lpstr>OpenSea</vt:lpstr>
      <vt:lpstr>Vision Publique - les NFT dans l’Art</vt:lpstr>
      <vt:lpstr>Les NFT dans l’Art </vt:lpstr>
      <vt:lpstr>Les NFT dans l’Art</vt:lpstr>
      <vt:lpstr>Les NFT dans l’Art</vt:lpstr>
      <vt:lpstr>Les NFT dans l’Art</vt:lpstr>
      <vt:lpstr>Les NFT d’art &amp; NFT techniques</vt:lpstr>
      <vt:lpstr>Unstoppable Domains</vt:lpstr>
      <vt:lpstr>Unstoppable Domains</vt:lpstr>
      <vt:lpstr>Web 3.0 - Objectif et réalité </vt:lpstr>
      <vt:lpstr>Web 3.0</vt:lpstr>
      <vt:lpstr>Web 3.0 - Objectif et Réalité</vt:lpstr>
      <vt:lpstr>Web 2.0 versus Web 3.0</vt:lpstr>
      <vt:lpstr>Polygon - Une sidechain d'Ethereum prometteuse</vt:lpstr>
      <vt:lpstr>Polygon - Une sidechain d'Ethereum prometteuse</vt:lpstr>
      <vt:lpstr>Polygon - Une sidechain d'Ethereum prometteuse</vt:lpstr>
      <vt:lpstr>Polygon - Une sidechain d'Ethereum prometteuse</vt:lpstr>
      <vt:lpstr>Le Metaverse</vt:lpstr>
      <vt:lpstr>Le Métaverse</vt:lpstr>
      <vt:lpstr>Les enjeux du métaverse</vt:lpstr>
      <vt:lpstr>Quelques chiffres…</vt:lpstr>
      <vt:lpstr>Problématique des métaverses</vt:lpstr>
      <vt:lpstr>Quelques exemples de métaverses</vt:lpstr>
      <vt:lpstr>Le Metaverse</vt:lpstr>
      <vt:lpstr>Présentation PowerPoint</vt:lpstr>
      <vt:lpstr>Sommaire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Comprendre la Blockchain et ses enjeux dans la stratégie d’une organisation</dc:title>
  <cp:lastModifiedBy>Yann FORNIER</cp:lastModifiedBy>
  <cp:revision>5</cp:revision>
  <dcterms:modified xsi:type="dcterms:W3CDTF">2023-09-25T16:01:43Z</dcterms:modified>
</cp:coreProperties>
</file>